
<file path=[Content_Types].xml><?xml version="1.0" encoding="utf-8"?>
<Types xmlns="http://schemas.openxmlformats.org/package/2006/content-types">
  <Override PartName="/ppt/charts/chart1.xml" ContentType="application/vnd.openxmlformats-officedocument.drawingml.chart+xml"/>
  <Override PartName="/ppt/slideLayouts/slideLayout1.xml" ContentType="application/vnd.openxmlformats-officedocument.presentationml.slideLayout+xml"/>
  <Default Extension="rels" ContentType="application/vnd.openxmlformats-package.relationships+xml"/>
  <Default Extension="jpeg" ContentType="image/jpeg"/>
  <Default Extension="xml" ContentType="application/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app.xml" ContentType="application/vnd.openxmlformats-officedocument.extended-properties+xml"/>
  <Default Extension="xlsx" ContentType="application/vnd.openxmlformats-officedocument.spreadsheetml.sheet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747" r:id="rId1"/>
  </p:sldMasterIdLst>
  <p:sldIdLst>
    <p:sldId id="256" r:id="rId2"/>
    <p:sldId id="257" r:id="rId3"/>
    <p:sldId id="259" r:id="rId4"/>
    <p:sldId id="260" r:id="rId5"/>
    <p:sldId id="261" r:id="rId6"/>
    <p:sldId id="258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showPr showNarration="1">
    <p:present/>
    <p:sldAll/>
    <p:penClr>
      <a:schemeClr val="tx1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109" d="100"/>
          <a:sy n="109" d="100"/>
        </p:scale>
        <p:origin x="-87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7"/>
  <c:chart>
    <c:plotArea>
      <c:layout>
        <c:manualLayout>
          <c:layoutTarget val="inner"/>
          <c:xMode val="edge"/>
          <c:yMode val="edge"/>
          <c:x val="0.124820523043809"/>
          <c:y val="0.0612664137377222"/>
          <c:w val="0.74842283834269"/>
          <c:h val="0.656847855990364"/>
        </c:manualLayout>
      </c:layout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strRef>
              <c:f>Sheet1!$A$2:$A$11</c:f>
              <c:strCache>
                <c:ptCount val="5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  <c:pt idx="4">
                  <c:v>Category 5</c:v>
                </c:pt>
              </c:strCache>
            </c:strRef>
          </c:cat>
          <c:val>
            <c:numRef>
              <c:f>Sheet1!$B$2:$B$11</c:f>
              <c:numCache>
                <c:formatCode>General</c:formatCode>
                <c:ptCount val="10"/>
                <c:pt idx="0">
                  <c:v>5.0</c:v>
                </c:pt>
                <c:pt idx="1">
                  <c:v>4.0</c:v>
                </c:pt>
                <c:pt idx="2">
                  <c:v>5.0</c:v>
                </c:pt>
                <c:pt idx="3">
                  <c:v>2.0</c:v>
                </c:pt>
                <c:pt idx="4">
                  <c:v>3.0</c:v>
                </c:pt>
                <c:pt idx="6">
                  <c:v>0.0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strRef>
              <c:f>Sheet1!$A$2:$A$11</c:f>
              <c:strCache>
                <c:ptCount val="5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  <c:pt idx="4">
                  <c:v>Category 5</c:v>
                </c:pt>
              </c:strCache>
            </c:strRef>
          </c:cat>
          <c:val>
            <c:numRef>
              <c:f>Sheet1!$C$2:$C$11</c:f>
              <c:numCache>
                <c:formatCode>General</c:formatCode>
                <c:ptCount val="10"/>
                <c:pt idx="0">
                  <c:v>5.0</c:v>
                </c:pt>
                <c:pt idx="1">
                  <c:v>6.0</c:v>
                </c:pt>
                <c:pt idx="2">
                  <c:v>7.0</c:v>
                </c:pt>
                <c:pt idx="3">
                  <c:v>3.0</c:v>
                </c:pt>
                <c:pt idx="4">
                  <c:v>2.0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cat>
            <c:strRef>
              <c:f>Sheet1!$A$2:$A$11</c:f>
              <c:strCache>
                <c:ptCount val="5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  <c:pt idx="4">
                  <c:v>Category 5</c:v>
                </c:pt>
              </c:strCache>
            </c:strRef>
          </c:cat>
          <c:val>
            <c:numRef>
              <c:f>Sheet1!$D$2:$D$11</c:f>
              <c:numCache>
                <c:formatCode>General</c:formatCode>
                <c:ptCount val="10"/>
                <c:pt idx="0">
                  <c:v>2.0</c:v>
                </c:pt>
                <c:pt idx="1">
                  <c:v>3.0</c:v>
                </c:pt>
                <c:pt idx="2">
                  <c:v>4.0</c:v>
                </c:pt>
                <c:pt idx="3">
                  <c:v>3.0</c:v>
                </c:pt>
                <c:pt idx="4">
                  <c:v>2.0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Series 4</c:v>
                </c:pt>
              </c:strCache>
            </c:strRef>
          </c:tx>
          <c:cat>
            <c:strRef>
              <c:f>Sheet1!$A$2:$A$11</c:f>
              <c:strCache>
                <c:ptCount val="5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  <c:pt idx="4">
                  <c:v>Category 5</c:v>
                </c:pt>
              </c:strCache>
            </c:strRef>
          </c:cat>
          <c:val>
            <c:numRef>
              <c:f>Sheet1!$E$2:$E$11</c:f>
              <c:numCache>
                <c:formatCode>General</c:formatCode>
                <c:ptCount val="10"/>
                <c:pt idx="0">
                  <c:v>4.0</c:v>
                </c:pt>
                <c:pt idx="1">
                  <c:v>2.0</c:v>
                </c:pt>
                <c:pt idx="2">
                  <c:v>1.0</c:v>
                </c:pt>
                <c:pt idx="3">
                  <c:v>7.0</c:v>
                </c:pt>
                <c:pt idx="4">
                  <c:v>7.0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Series 5</c:v>
                </c:pt>
              </c:strCache>
            </c:strRef>
          </c:tx>
          <c:cat>
            <c:strRef>
              <c:f>Sheet1!$A$2:$A$11</c:f>
              <c:strCache>
                <c:ptCount val="5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  <c:pt idx="4">
                  <c:v>Category 5</c:v>
                </c:pt>
              </c:strCache>
            </c:strRef>
          </c:cat>
          <c:val>
            <c:numRef>
              <c:f>Sheet1!$F$2:$F$11</c:f>
              <c:numCache>
                <c:formatCode>General</c:formatCode>
                <c:ptCount val="10"/>
                <c:pt idx="0">
                  <c:v>5.0</c:v>
                </c:pt>
                <c:pt idx="1">
                  <c:v>6.0</c:v>
                </c:pt>
                <c:pt idx="2">
                  <c:v>5.0</c:v>
                </c:pt>
                <c:pt idx="3">
                  <c:v>6.0</c:v>
                </c:pt>
                <c:pt idx="4">
                  <c:v>6.0</c:v>
                </c:pt>
              </c:numCache>
            </c:numRef>
          </c:val>
        </c:ser>
        <c:axId val="497875128"/>
        <c:axId val="476441080"/>
      </c:barChart>
      <c:catAx>
        <c:axId val="497875128"/>
        <c:scaling>
          <c:orientation val="minMax"/>
        </c:scaling>
        <c:axPos val="b"/>
        <c:majorGridlines/>
        <c:tickLblPos val="nextTo"/>
        <c:crossAx val="476441080"/>
        <c:crosses val="autoZero"/>
        <c:auto val="1"/>
        <c:lblAlgn val="ctr"/>
        <c:lblOffset val="100"/>
      </c:catAx>
      <c:valAx>
        <c:axId val="476441080"/>
        <c:scaling>
          <c:orientation val="minMax"/>
        </c:scaling>
        <c:axPos val="l"/>
        <c:majorGridlines/>
        <c:numFmt formatCode="General" sourceLinked="1"/>
        <c:tickLblPos val="nextTo"/>
        <c:crossAx val="497875128"/>
        <c:crosses val="autoZero"/>
        <c:crossBetween val="between"/>
      </c:valAx>
    </c:plotArea>
    <c:legend>
      <c:legendPos val="r"/>
      <c:layout/>
    </c:legend>
    <c:plotVisOnly val="1"/>
    <c:dispBlanksAs val="gap"/>
  </c:chart>
  <c:txPr>
    <a:bodyPr/>
    <a:lstStyle/>
    <a:p>
      <a:pPr>
        <a:defRPr sz="1800"/>
      </a:pPr>
      <a:endParaRPr lang="en-US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69948" y="609600"/>
            <a:ext cx="5404104" cy="3282696"/>
          </a:xfrm>
          <a:prstGeom prst="roundRect">
            <a:avLst>
              <a:gd name="adj" fmla="val 10522"/>
            </a:avLst>
          </a:prstGeom>
          <a:ln w="57150">
            <a:solidFill>
              <a:schemeClr val="bg1"/>
            </a:solidFill>
          </a:ln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none"/>
        </p:style>
        <p:txBody>
          <a:bodyPr vert="horz" lIns="91440" tIns="182880" rIns="91440" bIns="182880" rtlCol="0">
            <a:normAutofit/>
            <a:scene3d>
              <a:camera prst="orthographicFront"/>
              <a:lightRig rig="chilly" dir="t"/>
            </a:scene3d>
            <a:sp3d extrusionH="6350">
              <a:extrusionClr>
                <a:schemeClr val="bg1"/>
              </a:extrusionClr>
            </a:sp3d>
          </a:bodyPr>
          <a:lstStyle>
            <a:lvl1pPr marL="342900" indent="-342900" algn="ctr" defTabSz="914400" rtl="0" eaLnBrk="1" latinLnBrk="0" hangingPunct="1">
              <a:lnSpc>
                <a:spcPts val="5200"/>
              </a:lnSpc>
              <a:spcBef>
                <a:spcPts val="2000"/>
              </a:spcBef>
              <a:buSzPct val="80000"/>
              <a:buFont typeface="Wingdings" pitchFamily="2" charset="2"/>
              <a:buNone/>
              <a:defRPr sz="5400" b="1" kern="1200" baseline="0">
                <a:gradFill>
                  <a:gsLst>
                    <a:gs pos="50000">
                      <a:schemeClr val="bg1">
                        <a:lumMod val="85000"/>
                      </a:schemeClr>
                    </a:gs>
                    <a:gs pos="100000">
                      <a:schemeClr val="bg1">
                        <a:lumMod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057400" y="4191000"/>
            <a:ext cx="5029200" cy="1447800"/>
          </a:xfrm>
          <a:effectLst/>
        </p:spPr>
        <p:txBody>
          <a:bodyPr vert="horz" lIns="91440" tIns="45720" rIns="91440" bIns="45720" rtlCol="0">
            <a:normAutofit/>
            <a:scene3d>
              <a:camera prst="orthographicFront"/>
              <a:lightRig rig="chilly" dir="t"/>
            </a:scene3d>
            <a:sp3d extrusionH="6350">
              <a:extrusionClr>
                <a:schemeClr val="bg1"/>
              </a:extrusionClr>
            </a:sp3d>
          </a:bodyPr>
          <a:lstStyle>
            <a:lvl1pPr marL="0" indent="0" algn="ctr" defTabSz="914400" rtl="0" eaLnBrk="1" latinLnBrk="0" hangingPunct="1">
              <a:spcBef>
                <a:spcPts val="0"/>
              </a:spcBef>
              <a:buSzPct val="80000"/>
              <a:buFont typeface="Wingdings" pitchFamily="2" charset="2"/>
              <a:buNone/>
              <a:defRPr sz="2000" b="1" kern="1200"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0"/>
                </a:gradFill>
                <a:effectLst/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21C145-317C-4DEC-9A6B-045D66B7A0F9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DF3438-E564-594F-8721-CEB194D9FE86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91670" y="793376"/>
            <a:ext cx="3807293" cy="968189"/>
          </a:xfrm>
          <a:scene3d>
            <a:camera prst="orthographicFront"/>
            <a:lightRig rig="chilly" dir="t"/>
          </a:scene3d>
          <a:sp3d extrusionH="12700">
            <a:extrusionClr>
              <a:schemeClr val="bg1"/>
            </a:extrusionClr>
          </a:sp3d>
        </p:spPr>
        <p:txBody>
          <a:bodyPr vert="horz" lIns="91440" tIns="45720" rIns="91440" bIns="45720" rtlCol="0" anchor="b">
            <a:noAutofit/>
            <a:sp3d extrusionH="12700">
              <a:extrusionClr>
                <a:schemeClr val="bg1"/>
              </a:extrusionClr>
            </a:sp3d>
          </a:bodyPr>
          <a:lstStyle>
            <a:lvl1pPr algn="l" defTabSz="914400" rtl="0" eaLnBrk="1" latinLnBrk="0" hangingPunct="1">
              <a:lnSpc>
                <a:spcPts val="4000"/>
              </a:lnSpc>
              <a:spcBef>
                <a:spcPct val="0"/>
              </a:spcBef>
              <a:buNone/>
              <a:defRPr sz="3600" b="1" kern="1200" baseline="0"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9" name="Text Placeholder 3"/>
          <p:cNvSpPr>
            <a:spLocks noGrp="1"/>
          </p:cNvSpPr>
          <p:nvPr>
            <p:ph type="body" sz="half" idx="2"/>
          </p:nvPr>
        </p:nvSpPr>
        <p:spPr>
          <a:xfrm>
            <a:off x="591670" y="1748118"/>
            <a:ext cx="3807293" cy="3585882"/>
          </a:xfrm>
          <a:effectLst/>
        </p:spPr>
        <p:txBody>
          <a:bodyPr vert="horz" lIns="91440" tIns="45720" rIns="91440" bIns="45720" rtlCol="0">
            <a:normAutofit/>
            <a:scene3d>
              <a:camera prst="orthographicFront"/>
              <a:lightRig rig="chilly" dir="t"/>
            </a:scene3d>
            <a:sp3d extrusionH="6350">
              <a:extrusionClr>
                <a:schemeClr val="bg1"/>
              </a:extrusionClr>
            </a:sp3d>
          </a:bodyPr>
          <a:lstStyle>
            <a:lvl1pPr marL="0" indent="0">
              <a:lnSpc>
                <a:spcPct val="110000"/>
              </a:lnSpc>
              <a:buNone/>
              <a:defRPr sz="2000" kern="1200"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0"/>
                </a:gradFill>
                <a:effectLst/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l" defTabSz="914400" rtl="0" eaLnBrk="1" latinLnBrk="0" hangingPunct="1">
              <a:lnSpc>
                <a:spcPct val="110000"/>
              </a:lnSpc>
              <a:spcBef>
                <a:spcPts val="2000"/>
              </a:spcBef>
              <a:buSzPct val="80000"/>
              <a:buFont typeface="Wingdings" pitchFamily="2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1" name="Picture Placeholder 10"/>
          <p:cNvSpPr>
            <a:spLocks noGrp="1"/>
          </p:cNvSpPr>
          <p:nvPr>
            <p:ph type="pic" sz="quarter" idx="13"/>
          </p:nvPr>
        </p:nvSpPr>
        <p:spPr>
          <a:xfrm>
            <a:off x="4800600" y="671514"/>
            <a:ext cx="3810000" cy="4599734"/>
          </a:xfrm>
          <a:prstGeom prst="roundRect">
            <a:avLst>
              <a:gd name="adj" fmla="val 4391"/>
            </a:avLst>
          </a:prstGeom>
          <a:noFill/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none"/>
        </p:style>
        <p:txBody>
          <a:bodyPr vert="horz" lIns="91440" tIns="45720" rIns="91440" bIns="45720" rtlCol="0">
            <a:noAutofit/>
            <a:scene3d>
              <a:camera prst="orthographicFront"/>
              <a:lightRig rig="chilly" dir="t"/>
            </a:scene3d>
            <a:sp3d extrusionH="6350">
              <a:bevelT w="19050" h="12700" prst="softRound"/>
              <a:extrusionClr>
                <a:schemeClr val="bg1"/>
              </a:extrusionClr>
            </a:sp3d>
          </a:bodyPr>
          <a:lstStyle>
            <a:lvl1pPr marL="342900" indent="-342900" algn="l" defTabSz="914400" rtl="0" eaLnBrk="1" latinLnBrk="0" hangingPunct="1">
              <a:spcBef>
                <a:spcPts val="2000"/>
              </a:spcBef>
              <a:buSzPct val="80000"/>
              <a:buFont typeface="Wingdings" pitchFamily="2" charset="2"/>
              <a:buNone/>
              <a:defRPr sz="2400" kern="1200"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0"/>
                </a:gradFill>
                <a:effectLst>
                  <a:innerShdw blurRad="63500" dist="25400" dir="10800000">
                    <a:schemeClr val="bg1">
                      <a:alpha val="50000"/>
                    </a:schemeClr>
                  </a:innerShdw>
                </a:effectLst>
                <a:latin typeface="+mn-lt"/>
                <a:ea typeface="+mn-ea"/>
                <a:cs typeface="+mn-cs"/>
              </a:defRPr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430306"/>
            <a:ext cx="5484813" cy="1143000"/>
          </a:xfrm>
        </p:spPr>
        <p:txBody>
          <a:bodyPr/>
          <a:lstStyle>
            <a:lvl1pPr>
              <a:defRPr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3100" y="1747839"/>
            <a:ext cx="7823200" cy="4316411"/>
          </a:xfrm>
        </p:spPr>
        <p:txBody>
          <a:bodyPr vert="eaVert"/>
          <a:lstStyle>
            <a:lvl1pPr>
              <a:defRPr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21594000" scaled="0"/>
                </a:gradFill>
                <a:effectLst/>
              </a:defRPr>
            </a:lvl1pPr>
            <a:lvl2pPr>
              <a:defRPr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21594000" scaled="0"/>
                </a:gradFill>
                <a:effectLst/>
              </a:defRPr>
            </a:lvl2pPr>
            <a:lvl3pPr>
              <a:defRPr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21594000" scaled="0"/>
                </a:gradFill>
                <a:effectLst/>
              </a:defRPr>
            </a:lvl3pPr>
            <a:lvl4pPr>
              <a:defRPr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21594000" scaled="0"/>
                </a:gradFill>
                <a:effectLst/>
              </a:defRPr>
            </a:lvl4pPr>
            <a:lvl5pPr>
              <a:defRPr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21594000" scaled="0"/>
                </a:gradFill>
                <a:effectLst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DF3438-E564-594F-8721-CEB194D9FE8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72082" y="389966"/>
            <a:ext cx="1524000" cy="5736198"/>
          </a:xfrm>
        </p:spPr>
        <p:txBody>
          <a:bodyPr vert="eaVert"/>
          <a:lstStyle>
            <a:lvl1pPr>
              <a:defRPr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21594000" scaled="0"/>
                </a:gra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399" y="644525"/>
            <a:ext cx="6399213" cy="5419726"/>
          </a:xfrm>
        </p:spPr>
        <p:txBody>
          <a:bodyPr vert="eaVert"/>
          <a:lstStyle>
            <a:lvl1pPr>
              <a:defRPr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21594000" scaled="0"/>
                </a:gradFill>
                <a:effectLst/>
              </a:defRPr>
            </a:lvl1pPr>
            <a:lvl2pPr>
              <a:defRPr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21594000" scaled="0"/>
                </a:gradFill>
                <a:effectLst/>
              </a:defRPr>
            </a:lvl2pPr>
            <a:lvl3pPr>
              <a:defRPr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21594000" scaled="0"/>
                </a:gradFill>
                <a:effectLst/>
              </a:defRPr>
            </a:lvl3pPr>
            <a:lvl4pPr>
              <a:defRPr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21594000" scaled="0"/>
                </a:gradFill>
                <a:effectLst/>
              </a:defRPr>
            </a:lvl4pPr>
            <a:lvl5pPr>
              <a:defRPr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21594000" scaled="0"/>
                </a:gradFill>
                <a:effectLst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DF3438-E564-594F-8721-CEB194D9FE8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DF3438-E564-594F-8721-CEB194D9FE8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/>
          <p:cNvSpPr>
            <a:spLocks noGrp="1"/>
          </p:cNvSpPr>
          <p:nvPr>
            <p:ph type="pic" sz="quarter" idx="13"/>
          </p:nvPr>
        </p:nvSpPr>
        <p:spPr>
          <a:xfrm>
            <a:off x="1881187" y="631824"/>
            <a:ext cx="5407025" cy="3281363"/>
          </a:xfrm>
          <a:prstGeom prst="roundRect">
            <a:avLst>
              <a:gd name="adj" fmla="val 8881"/>
            </a:avLst>
          </a:prstGeom>
          <a:noFill/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none"/>
        </p:style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58368" y="4495800"/>
            <a:ext cx="7827264" cy="1219200"/>
          </a:xfrm>
        </p:spPr>
        <p:txBody>
          <a:bodyPr anchor="b" anchorCtr="0">
            <a:noAutofit/>
          </a:bodyPr>
          <a:lstStyle>
            <a:lvl1pPr>
              <a:lnSpc>
                <a:spcPts val="5200"/>
              </a:lnSpc>
              <a:defRPr sz="4800" b="1"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0"/>
                </a:gradFill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58368" y="5715000"/>
            <a:ext cx="7827264" cy="501000"/>
          </a:xfrm>
        </p:spPr>
        <p:txBody>
          <a:bodyPr>
            <a:normAutofit/>
          </a:bodyPr>
          <a:lstStyle>
            <a:lvl1pPr marL="0" indent="0" algn="ctr">
              <a:spcBef>
                <a:spcPts val="0"/>
              </a:spcBef>
              <a:buNone/>
              <a:defRPr sz="2000" b="1"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0"/>
                </a:gradFill>
                <a:effectLst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21132"/>
            <a:ext cx="2133600" cy="300318"/>
          </a:xfrm>
        </p:spPr>
        <p:txBody>
          <a:bodyPr/>
          <a:lstStyle>
            <a:lvl1pPr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12541"/>
            <a:ext cx="2895600" cy="300318"/>
          </a:xfrm>
        </p:spPr>
        <p:txBody>
          <a:bodyPr/>
          <a:lstStyle>
            <a:lvl1pPr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12541"/>
            <a:ext cx="2133600" cy="300318"/>
          </a:xfrm>
        </p:spPr>
        <p:txBody>
          <a:bodyPr/>
          <a:lstStyle>
            <a:lvl1pPr>
              <a:defRPr sz="14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EBF5CD18-686B-47A9-AFD5-66CE5FA52A66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3100" y="2424953"/>
            <a:ext cx="7823200" cy="1474788"/>
          </a:xfrm>
        </p:spPr>
        <p:txBody>
          <a:bodyPr anchor="b" anchorCtr="0"/>
          <a:lstStyle>
            <a:lvl1pPr algn="ctr">
              <a:defRPr sz="4800" b="1" cap="none" baseline="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3100" y="3913188"/>
            <a:ext cx="7823200" cy="554694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ts val="0"/>
              </a:spcBef>
              <a:buSzPct val="80000"/>
              <a:buFont typeface="Wingdings" pitchFamily="2" charset="2"/>
              <a:buNone/>
              <a:defRPr sz="2000" b="1" kern="1200">
                <a:gradFill>
                  <a:gsLst>
                    <a:gs pos="50000">
                      <a:schemeClr val="tx1">
                        <a:lumMod val="65000"/>
                        <a:lumOff val="3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0"/>
                </a:gradFill>
                <a:effectLst/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DF3438-E564-594F-8721-CEB194D9FE8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747838"/>
            <a:ext cx="3563470" cy="4316786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199" y="1747838"/>
            <a:ext cx="3565526" cy="4316786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DF3438-E564-594F-8721-CEB194D9FE8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398" y="1515035"/>
            <a:ext cx="3566160" cy="639762"/>
          </a:xfrm>
        </p:spPr>
        <p:txBody>
          <a:bodyPr anchor="b"/>
          <a:lstStyle>
            <a:lvl1pPr marL="0" indent="0" algn="ctr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4398" y="2271713"/>
            <a:ext cx="3566160" cy="3792911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8471" y="1515035"/>
            <a:ext cx="3566160" cy="639762"/>
          </a:xfrm>
        </p:spPr>
        <p:txBody>
          <a:bodyPr anchor="b"/>
          <a:lstStyle>
            <a:lvl1pPr marL="0" indent="0" algn="ctr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8471" y="2271713"/>
            <a:ext cx="3566160" cy="3792911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DF3438-E564-594F-8721-CEB194D9FE8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DF3438-E564-594F-8721-CEB194D9FE8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DF3438-E564-594F-8721-CEB194D9FE8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1670" y="793376"/>
            <a:ext cx="3794760" cy="968189"/>
          </a:xfrm>
        </p:spPr>
        <p:txBody>
          <a:bodyPr anchor="b"/>
          <a:lstStyle>
            <a:lvl1pPr algn="l">
              <a:lnSpc>
                <a:spcPts val="4000"/>
              </a:lnSpc>
              <a:defRPr sz="3600" b="1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658906"/>
            <a:ext cx="3794760" cy="5405719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200">
                <a:effectLst/>
              </a:defRPr>
            </a:lvl1pPr>
            <a:lvl2pPr>
              <a:spcBef>
                <a:spcPts val="2000"/>
              </a:spcBef>
              <a:defRPr sz="2000">
                <a:effectLst/>
              </a:defRPr>
            </a:lvl2pPr>
            <a:lvl3pPr>
              <a:spcBef>
                <a:spcPts val="2000"/>
              </a:spcBef>
              <a:defRPr sz="1800">
                <a:effectLst/>
              </a:defRPr>
            </a:lvl3pPr>
            <a:lvl4pPr>
              <a:spcBef>
                <a:spcPts val="2000"/>
              </a:spcBef>
              <a:defRPr sz="1800">
                <a:effectLst/>
              </a:defRPr>
            </a:lvl4pPr>
            <a:lvl5pPr>
              <a:spcBef>
                <a:spcPts val="2000"/>
              </a:spcBef>
              <a:defRPr sz="1800">
                <a:effectLst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1670" y="1748118"/>
            <a:ext cx="3794760" cy="3814482"/>
          </a:xfrm>
        </p:spPr>
        <p:txBody>
          <a:bodyPr>
            <a:normAutofit/>
          </a:bodyPr>
          <a:lstStyle>
            <a:lvl1pPr marL="0" indent="0">
              <a:lnSpc>
                <a:spcPct val="110000"/>
              </a:lnSpc>
              <a:buNone/>
              <a:defRPr sz="2000">
                <a:effectLst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DF3438-E564-594F-8721-CEB194D9FE8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14400" y="228601"/>
            <a:ext cx="7313613" cy="1264024"/>
          </a:xfrm>
          <a:prstGeom prst="rect">
            <a:avLst/>
          </a:prstGeom>
          <a:scene3d>
            <a:camera prst="orthographicFront"/>
            <a:lightRig rig="chilly" dir="t"/>
          </a:scene3d>
          <a:sp3d extrusionH="12700">
            <a:extrusionClr>
              <a:schemeClr val="bg1"/>
            </a:extrusionClr>
          </a:sp3d>
        </p:spPr>
        <p:txBody>
          <a:bodyPr vert="horz" lIns="91440" tIns="45720" rIns="91440" bIns="45720" rtlCol="0" anchor="ctr">
            <a:noAutofit/>
            <a:sp3d extrusionH="12700">
              <a:extrusionClr>
                <a:schemeClr val="bg1"/>
              </a:extrusionClr>
            </a:sp3d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747838"/>
            <a:ext cx="7313613" cy="4303338"/>
          </a:xfrm>
          <a:prstGeom prst="rect">
            <a:avLst/>
          </a:prstGeom>
          <a:effectLst/>
        </p:spPr>
        <p:txBody>
          <a:bodyPr vert="horz" lIns="91440" tIns="45720" rIns="91440" bIns="45720" rtlCol="0">
            <a:normAutofit/>
            <a:scene3d>
              <a:camera prst="orthographicFront"/>
              <a:lightRig rig="chilly" dir="t"/>
            </a:scene3d>
            <a:sp3d extrusionH="6350">
              <a:extrusionClr>
                <a:schemeClr val="bg1"/>
              </a:extrusionClr>
            </a:sp3d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225988"/>
            <a:ext cx="2133600" cy="2779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algn="l" defTabSz="914400" rtl="0" eaLnBrk="1" latinLnBrk="0" hangingPunct="1">
              <a:defRPr sz="1100" b="1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35CE5446-4E2F-3449-8A9E-E89A7A8059A9}" type="datetimeFigureOut">
              <a:rPr lang="en-US" smtClean="0"/>
              <a:t>4/8/12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225988"/>
            <a:ext cx="2895600" cy="2779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algn="ctr" defTabSz="914400" rtl="0" eaLnBrk="1" latinLnBrk="0" hangingPunct="1">
              <a:defRPr sz="1100" b="1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225988"/>
            <a:ext cx="2133600" cy="2779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400" b="1" kern="120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E9DF3438-E564-594F-8721-CEB194D9FE8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8" r:id="rId1"/>
    <p:sldLayoutId id="2147483749" r:id="rId2"/>
    <p:sldLayoutId id="2147483750" r:id="rId3"/>
    <p:sldLayoutId id="2147483751" r:id="rId4"/>
    <p:sldLayoutId id="2147483752" r:id="rId5"/>
    <p:sldLayoutId id="2147483753" r:id="rId6"/>
    <p:sldLayoutId id="2147483754" r:id="rId7"/>
    <p:sldLayoutId id="2147483755" r:id="rId8"/>
    <p:sldLayoutId id="2147483756" r:id="rId9"/>
    <p:sldLayoutId id="2147483757" r:id="rId10"/>
    <p:sldLayoutId id="2147483758" r:id="rId11"/>
    <p:sldLayoutId id="2147483759" r:id="rId12"/>
  </p:sldLayoutIdLst>
  <p:transition/>
  <p:txStyles>
    <p:titleStyle>
      <a:lvl1pPr algn="ctr" defTabSz="914400" rtl="0" eaLnBrk="1" latinLnBrk="0" hangingPunct="1">
        <a:lnSpc>
          <a:spcPts val="5600"/>
        </a:lnSpc>
        <a:spcBef>
          <a:spcPct val="0"/>
        </a:spcBef>
        <a:buNone/>
        <a:defRPr sz="5400" b="1" kern="1200" baseline="0">
          <a:gradFill>
            <a:gsLst>
              <a:gs pos="50000">
                <a:schemeClr val="tx1">
                  <a:lumMod val="65000"/>
                  <a:lumOff val="35000"/>
                </a:schemeClr>
              </a:gs>
              <a:gs pos="100000">
                <a:schemeClr val="tx1">
                  <a:lumMod val="85000"/>
                  <a:lumOff val="15000"/>
                </a:schemeClr>
              </a:gs>
            </a:gsLst>
            <a:lin ang="5400000" scaled="0"/>
          </a:gradFill>
          <a:effectLst/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2000"/>
        </a:spcBef>
        <a:buSzPct val="80000"/>
        <a:buFont typeface="Wingdings" pitchFamily="2" charset="2"/>
        <a:buChar char="l"/>
        <a:defRPr sz="2400" kern="1200">
          <a:gradFill>
            <a:gsLst>
              <a:gs pos="50000">
                <a:schemeClr val="tx1">
                  <a:lumMod val="65000"/>
                  <a:lumOff val="35000"/>
                </a:schemeClr>
              </a:gs>
              <a:gs pos="100000">
                <a:schemeClr val="tx1">
                  <a:lumMod val="85000"/>
                  <a:lumOff val="15000"/>
                </a:schemeClr>
              </a:gs>
            </a:gsLst>
            <a:lin ang="5400000" scaled="0"/>
          </a:gradFill>
          <a:effectLst/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ct val="20000"/>
        </a:spcBef>
        <a:buSzPct val="80000"/>
        <a:buFont typeface="Wingdings" pitchFamily="2" charset="2"/>
        <a:buChar char="l"/>
        <a:defRPr sz="2200" kern="1200">
          <a:gradFill>
            <a:gsLst>
              <a:gs pos="50000">
                <a:schemeClr val="tx1">
                  <a:lumMod val="65000"/>
                  <a:lumOff val="35000"/>
                </a:schemeClr>
              </a:gs>
              <a:gs pos="100000">
                <a:schemeClr val="tx1">
                  <a:lumMod val="85000"/>
                  <a:lumOff val="15000"/>
                </a:schemeClr>
              </a:gs>
            </a:gsLst>
            <a:lin ang="5400000" scaled="0"/>
          </a:gradFill>
          <a:effectLst/>
          <a:latin typeface="+mn-lt"/>
          <a:ea typeface="+mn-ea"/>
          <a:cs typeface="+mn-cs"/>
        </a:defRPr>
      </a:lvl2pPr>
      <a:lvl3pPr marL="1035050" indent="-349250" algn="l" defTabSz="914400" rtl="0" eaLnBrk="1" latinLnBrk="0" hangingPunct="1">
        <a:spcBef>
          <a:spcPct val="20000"/>
        </a:spcBef>
        <a:buSzPct val="80000"/>
        <a:buFont typeface="Wingdings" pitchFamily="2" charset="2"/>
        <a:buChar char="l"/>
        <a:defRPr sz="2000" kern="1200">
          <a:gradFill>
            <a:gsLst>
              <a:gs pos="50000">
                <a:schemeClr val="tx1">
                  <a:lumMod val="65000"/>
                  <a:lumOff val="35000"/>
                </a:schemeClr>
              </a:gs>
              <a:gs pos="100000">
                <a:schemeClr val="tx1">
                  <a:lumMod val="85000"/>
                  <a:lumOff val="15000"/>
                </a:schemeClr>
              </a:gs>
            </a:gsLst>
            <a:lin ang="5400000" scaled="0"/>
          </a:gradFill>
          <a:effectLst/>
          <a:latin typeface="+mn-lt"/>
          <a:ea typeface="+mn-ea"/>
          <a:cs typeface="+mn-cs"/>
        </a:defRPr>
      </a:lvl3pPr>
      <a:lvl4pPr marL="1371600" indent="-336550" algn="l" defTabSz="914400" rtl="0" eaLnBrk="1" latinLnBrk="0" hangingPunct="1">
        <a:spcBef>
          <a:spcPct val="20000"/>
        </a:spcBef>
        <a:buSzPct val="80000"/>
        <a:buFont typeface="Wingdings" pitchFamily="2" charset="2"/>
        <a:buChar char="l"/>
        <a:defRPr sz="1800" kern="1200">
          <a:gradFill>
            <a:gsLst>
              <a:gs pos="50000">
                <a:schemeClr val="tx1">
                  <a:lumMod val="65000"/>
                  <a:lumOff val="35000"/>
                </a:schemeClr>
              </a:gs>
              <a:gs pos="100000">
                <a:schemeClr val="tx1">
                  <a:lumMod val="85000"/>
                  <a:lumOff val="15000"/>
                </a:schemeClr>
              </a:gs>
            </a:gsLst>
            <a:lin ang="5400000" scaled="0"/>
          </a:gradFill>
          <a:effectLst/>
          <a:latin typeface="+mn-lt"/>
          <a:ea typeface="+mn-ea"/>
          <a:cs typeface="+mn-cs"/>
        </a:defRPr>
      </a:lvl4pPr>
      <a:lvl5pPr marL="1720850" indent="-349250" algn="l" defTabSz="914400" rtl="0" eaLnBrk="1" latinLnBrk="0" hangingPunct="1">
        <a:spcBef>
          <a:spcPct val="20000"/>
        </a:spcBef>
        <a:buSzPct val="80000"/>
        <a:buFont typeface="Wingdings" pitchFamily="2" charset="2"/>
        <a:buChar char="l"/>
        <a:defRPr sz="1800" kern="1200">
          <a:gradFill>
            <a:gsLst>
              <a:gs pos="50000">
                <a:schemeClr val="tx1">
                  <a:lumMod val="65000"/>
                  <a:lumOff val="35000"/>
                </a:schemeClr>
              </a:gs>
              <a:gs pos="100000">
                <a:schemeClr val="tx1">
                  <a:lumMod val="85000"/>
                  <a:lumOff val="15000"/>
                </a:schemeClr>
              </a:gs>
            </a:gsLst>
            <a:lin ang="5400000" scaled="0"/>
          </a:gra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Generation X</a:t>
            </a:r>
            <a:br>
              <a:rPr lang="en-US" dirty="0" smtClean="0"/>
            </a:br>
            <a:r>
              <a:rPr lang="en-US" dirty="0" smtClean="0"/>
              <a:t>&amp; Social Media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Face Book</a:t>
            </a:r>
          </a:p>
          <a:p>
            <a:r>
              <a:rPr lang="en-US" dirty="0" smtClean="0"/>
              <a:t>Twitter</a:t>
            </a:r>
          </a:p>
          <a:p>
            <a:r>
              <a:rPr lang="en-US" dirty="0" smtClean="0"/>
              <a:t>Blogs, Online Chat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Survey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    Twenty people ranging in ages from 9-83 years old were asked to respond to five questions related to the the hypothesis of:</a:t>
            </a:r>
          </a:p>
          <a:p>
            <a:pPr>
              <a:buNone/>
            </a:pPr>
            <a:r>
              <a:rPr lang="en-US" sz="2800" dirty="0" smtClean="0"/>
              <a:t>   “People over 50 years old don’t use social media because it is too difficult and they wouldn’t enjoy it.”</a:t>
            </a:r>
          </a:p>
          <a:p>
            <a:pPr>
              <a:buNone/>
            </a:pPr>
            <a:r>
              <a:rPr lang="en-US" sz="2800" dirty="0" smtClean="0"/>
              <a:t>     The statements and results are displayed on the following slides.</a:t>
            </a:r>
            <a:endParaRPr lang="en-US" sz="28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Statements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1.People fifty years old and older do not use social media.</a:t>
            </a:r>
          </a:p>
          <a:p>
            <a:r>
              <a:rPr lang="en-US" dirty="0" smtClean="0"/>
              <a:t>2.Social media is too difficult for people over 50.</a:t>
            </a:r>
          </a:p>
          <a:p>
            <a:r>
              <a:rPr lang="en-US" dirty="0" smtClean="0"/>
              <a:t>3.People fifty years old and older do not enjoy social media.</a:t>
            </a:r>
          </a:p>
          <a:p>
            <a:r>
              <a:rPr lang="en-US" dirty="0" smtClean="0"/>
              <a:t>4. People fifty years old and older so not have friends using social media.</a:t>
            </a:r>
          </a:p>
          <a:p>
            <a:r>
              <a:rPr lang="en-US" dirty="0" smtClean="0"/>
              <a:t>5. People fifty years old and older do not have Internet access.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Responses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Those surveyed responded to the statement by choosing one of the following:</a:t>
            </a:r>
          </a:p>
          <a:p>
            <a:pPr>
              <a:buNone/>
            </a:pPr>
            <a:r>
              <a:rPr lang="en-US" dirty="0" smtClean="0"/>
              <a:t>              1.Strongly Agree</a:t>
            </a:r>
          </a:p>
          <a:p>
            <a:pPr>
              <a:buNone/>
            </a:pPr>
            <a:r>
              <a:rPr lang="en-US" dirty="0" smtClean="0"/>
              <a:t>              2.Agree</a:t>
            </a:r>
          </a:p>
          <a:p>
            <a:pPr>
              <a:buNone/>
            </a:pPr>
            <a:r>
              <a:rPr lang="en-US" dirty="0" smtClean="0"/>
              <a:t>              3. Neutral</a:t>
            </a:r>
          </a:p>
          <a:p>
            <a:pPr>
              <a:buNone/>
            </a:pPr>
            <a:r>
              <a:rPr lang="en-US" dirty="0" smtClean="0"/>
              <a:t>              4.Disagree</a:t>
            </a:r>
          </a:p>
          <a:p>
            <a:pPr>
              <a:buNone/>
            </a:pPr>
            <a:r>
              <a:rPr lang="en-US" dirty="0" smtClean="0"/>
              <a:t>              5. Strongly Disagree 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Graph</a:t>
            </a:r>
            <a:br>
              <a:rPr lang="en-US" dirty="0" smtClean="0"/>
            </a:br>
            <a:r>
              <a:rPr lang="en-US" dirty="0" smtClean="0"/>
              <a:t>Key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The graph represents the responses of those surveyed</a:t>
            </a:r>
          </a:p>
          <a:p>
            <a:pPr>
              <a:buNone/>
            </a:pPr>
            <a:r>
              <a:rPr lang="en-US" dirty="0" smtClean="0"/>
              <a:t>      with the statements corresponding to the category.</a:t>
            </a:r>
          </a:p>
          <a:p>
            <a:pPr>
              <a:buNone/>
            </a:pPr>
            <a:r>
              <a:rPr lang="en-US" dirty="0" smtClean="0"/>
              <a:t>      The series will  represent:</a:t>
            </a:r>
          </a:p>
          <a:p>
            <a:pPr>
              <a:buNone/>
            </a:pPr>
            <a:r>
              <a:rPr lang="en-US" dirty="0" smtClean="0"/>
              <a:t>               1. </a:t>
            </a:r>
            <a:r>
              <a:rPr lang="en-US" dirty="0" smtClean="0"/>
              <a:t>S</a:t>
            </a:r>
            <a:r>
              <a:rPr lang="en-US" dirty="0" smtClean="0"/>
              <a:t>trongly Agree </a:t>
            </a:r>
          </a:p>
          <a:p>
            <a:pPr>
              <a:buNone/>
            </a:pPr>
            <a:r>
              <a:rPr lang="en-US" dirty="0" smtClean="0"/>
              <a:t>               2.Agree</a:t>
            </a:r>
          </a:p>
          <a:p>
            <a:pPr>
              <a:buNone/>
            </a:pPr>
            <a:r>
              <a:rPr lang="en-US" dirty="0" smtClean="0"/>
              <a:t>               3.Neutral</a:t>
            </a:r>
          </a:p>
          <a:p>
            <a:pPr>
              <a:buNone/>
            </a:pPr>
            <a:r>
              <a:rPr lang="en-US" dirty="0" smtClean="0"/>
              <a:t>               4.Disagree</a:t>
            </a:r>
          </a:p>
          <a:p>
            <a:pPr>
              <a:buNone/>
            </a:pPr>
            <a:r>
              <a:rPr lang="en-US" dirty="0" smtClean="0"/>
              <a:t>               5.Strongly Disagree </a:t>
            </a:r>
          </a:p>
          <a:p>
            <a:pPr>
              <a:buNone/>
            </a:pP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000" dirty="0" smtClean="0"/>
              <a:t>People Fifty Years Old &amp; Older Do Not Use Social Media</a:t>
            </a:r>
            <a:endParaRPr lang="en-US" sz="20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914400" y="1747838"/>
          <a:ext cx="7313613" cy="43037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Survey 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graph clearly shows the result of the survey found the majority of those surveyed strongly disagreed with the statements on the survey.</a:t>
            </a:r>
          </a:p>
          <a:p>
            <a:r>
              <a:rPr lang="en-US" dirty="0" smtClean="0"/>
              <a:t>It is clearly defined in this survey  that people of all ages use and enjoy social media.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tudio">
  <a:themeElements>
    <a:clrScheme name="Studio">
      <a:dk1>
        <a:sysClr val="windowText" lastClr="000000"/>
      </a:dk1>
      <a:lt1>
        <a:sysClr val="window" lastClr="FFFFFF"/>
      </a:lt1>
      <a:dk2>
        <a:srgbClr val="535252"/>
      </a:dk2>
      <a:lt2>
        <a:srgbClr val="AAB5C2"/>
      </a:lt2>
      <a:accent1>
        <a:srgbClr val="F7901E"/>
      </a:accent1>
      <a:accent2>
        <a:srgbClr val="FEC60B"/>
      </a:accent2>
      <a:accent3>
        <a:srgbClr val="9FE62F"/>
      </a:accent3>
      <a:accent4>
        <a:srgbClr val="4EA5D1"/>
      </a:accent4>
      <a:accent5>
        <a:srgbClr val="1C4596"/>
      </a:accent5>
      <a:accent6>
        <a:srgbClr val="542D90"/>
      </a:accent6>
      <a:hlink>
        <a:srgbClr val="ED2024"/>
      </a:hlink>
      <a:folHlink>
        <a:srgbClr val="BD912D"/>
      </a:folHlink>
    </a:clrScheme>
    <a:fontScheme name="Studio">
      <a:majorFont>
        <a:latin typeface="Corbel"/>
        <a:ea typeface=""/>
        <a:cs typeface=""/>
        <a:font script="Jpan" typeface="ＭＳ Ｐゴシック"/>
      </a:majorFont>
      <a:minorFont>
        <a:latin typeface="Corbel"/>
        <a:ea typeface=""/>
        <a:cs typeface=""/>
        <a:font script="Jpan" typeface="ＭＳ Ｐゴシック"/>
      </a:minorFont>
    </a:fontScheme>
    <a:fmtScheme name="Studio">
      <a:fillStyleLst>
        <a:solidFill>
          <a:schemeClr val="phClr"/>
        </a:solidFill>
        <a:gradFill rotWithShape="1">
          <a:gsLst>
            <a:gs pos="38000">
              <a:schemeClr val="phClr">
                <a:tint val="100000"/>
                <a:satMod val="100000"/>
              </a:schemeClr>
            </a:gs>
            <a:gs pos="100000">
              <a:schemeClr val="phClr">
                <a:tint val="100000"/>
                <a:shade val="50000"/>
                <a:hueMod val="100000"/>
                <a:satMod val="100000"/>
                <a:lumMod val="10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100000"/>
                <a:shade val="100000"/>
                <a:satMod val="100000"/>
              </a:schemeClr>
            </a:gs>
            <a:gs pos="60000">
              <a:schemeClr val="phClr">
                <a:tint val="100000"/>
                <a:shade val="60000"/>
                <a:alpha val="100000"/>
                <a:satMod val="100000"/>
                <a:lumMod val="100000"/>
              </a:schemeClr>
            </a:gs>
            <a:gs pos="100000">
              <a:schemeClr val="phClr">
                <a:shade val="20000"/>
                <a:satMod val="100000"/>
                <a:lumMod val="100000"/>
              </a:schemeClr>
            </a:gs>
          </a:gsLst>
          <a:lin ang="5400000" scaled="0"/>
        </a:gradFill>
      </a:fillStyleLst>
      <a:lnStyleLst>
        <a:ln w="2857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7625" cap="flat" cmpd="sng" algn="ctr">
          <a:solidFill>
            <a:schemeClr val="phClr"/>
          </a:solidFill>
          <a:prstDash val="solid"/>
        </a:ln>
        <a:ln w="476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reflection blurRad="101600" stA="26000" endPos="20000" dist="12700" dir="5400000" sy="-100000" rotWithShape="0"/>
          </a:effectLst>
        </a:effectStyle>
        <a:effectStyle>
          <a:effectLst>
            <a:outerShdw blurRad="444500" dist="317500" dir="5400000" sx="90000" sy="-25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chilly" dir="t"/>
          </a:scene3d>
          <a:sp3d contourW="12700" prstMaterial="softEdge">
            <a:bevelT w="63500" h="2540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30000">
              <a:schemeClr val="phClr">
                <a:tint val="10000"/>
                <a:alpha val="80000"/>
                <a:satMod val="300000"/>
              </a:schemeClr>
            </a:gs>
            <a:gs pos="100000">
              <a:schemeClr val="phClr">
                <a:tint val="80000"/>
                <a:shade val="100000"/>
                <a:alpha val="100000"/>
                <a:satMod val="200000"/>
              </a:schemeClr>
            </a:gs>
          </a:gsLst>
          <a:lin ang="5400000" scaled="1"/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Studio.thmx</Template>
  <TotalTime>102</TotalTime>
  <Words>287</Words>
  <Application>Microsoft Macintosh PowerPoint</Application>
  <PresentationFormat>On-screen Show (4:3)</PresentationFormat>
  <Paragraphs>36</Paragraphs>
  <Slides>7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Studio</vt:lpstr>
      <vt:lpstr>Generation X &amp; Social Media</vt:lpstr>
      <vt:lpstr>Survey</vt:lpstr>
      <vt:lpstr>Statements</vt:lpstr>
      <vt:lpstr>Responses</vt:lpstr>
      <vt:lpstr>The Graph Key</vt:lpstr>
      <vt:lpstr>People Fifty Years Old &amp; Older Do Not Use Social Media</vt:lpstr>
      <vt:lpstr>Survey Results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Generation X &amp; Social Media</dc:title>
  <dc:creator>Dani Mann</dc:creator>
  <cp:lastModifiedBy>Dani Mann</cp:lastModifiedBy>
  <cp:revision>4</cp:revision>
  <dcterms:created xsi:type="dcterms:W3CDTF">2012-04-08T22:01:35Z</dcterms:created>
  <dcterms:modified xsi:type="dcterms:W3CDTF">2012-04-08T23:43:54Z</dcterms:modified>
</cp:coreProperties>
</file>

<file path=docProps/thumbnail.jpeg>
</file>